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180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71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3588" y="5900384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588" y="1825625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particles are more likely to react with ___ frequencies.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high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Interference</a:t>
            </a:r>
          </a:p>
          <a:p>
            <a:pPr marL="514350" indent="-514350">
              <a:buAutoNum type="alphaLcPeriod"/>
            </a:pPr>
            <a:r>
              <a:rPr lang="en-US" dirty="0" smtClean="0"/>
              <a:t>Occurs in sound, light and water waves</a:t>
            </a:r>
          </a:p>
          <a:p>
            <a:pPr marL="514350" indent="-514350">
              <a:buAutoNum type="alphaLcPeriod"/>
            </a:pPr>
            <a:r>
              <a:rPr lang="en-US" dirty="0" smtClean="0"/>
              <a:t>Can be constructive or destructive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of these are correct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Interference</a:t>
            </a:r>
          </a:p>
          <a:p>
            <a:pPr marL="514350" indent="-514350">
              <a:buAutoNum type="alphaLcPeriod"/>
            </a:pPr>
            <a:r>
              <a:rPr lang="en-US" dirty="0"/>
              <a:t>Occurs in sound, light and water waves</a:t>
            </a:r>
          </a:p>
          <a:p>
            <a:pPr marL="514350" indent="-514350">
              <a:buAutoNum type="alphaLcPeriod"/>
            </a:pPr>
            <a:r>
              <a:rPr lang="en-US" dirty="0"/>
              <a:t>Can be constructive or destructive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Both of these are correct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If the sun appeared to “go out” at 12:00 noon today, and it takes 8 minutes for light to get here, at what time did something occur?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If the sun appeared to “go out” at 12:00 noon today, and it takes 8 minutes for light to get here, at what time did something occur</a:t>
            </a:r>
            <a:r>
              <a:rPr lang="en-US" dirty="0" smtClean="0"/>
              <a:t>?</a:t>
            </a:r>
          </a:p>
          <a:p>
            <a:pPr algn="ctr"/>
            <a:r>
              <a:rPr lang="en-US" b="1" dirty="0" smtClean="0">
                <a:solidFill>
                  <a:srgbClr val="CCFF33"/>
                </a:solidFill>
              </a:rPr>
              <a:t>8 minutes before 12:00 Noon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Light always bends toward the</a:t>
            </a:r>
          </a:p>
          <a:p>
            <a:pPr marL="514350" indent="-514350">
              <a:buAutoNum type="alphaLcPeriod"/>
            </a:pPr>
            <a:r>
              <a:rPr lang="en-US" dirty="0" smtClean="0"/>
              <a:t>Normal</a:t>
            </a:r>
          </a:p>
          <a:p>
            <a:pPr marL="514350" indent="-514350">
              <a:buAutoNum type="alphaLcPeriod"/>
            </a:pPr>
            <a:r>
              <a:rPr lang="en-US" dirty="0" smtClean="0"/>
              <a:t>Concave lens</a:t>
            </a:r>
          </a:p>
          <a:p>
            <a:pPr marL="514350" indent="-514350">
              <a:buAutoNum type="alphaLcPeriod"/>
            </a:pPr>
            <a:r>
              <a:rPr lang="en-US" dirty="0" smtClean="0"/>
              <a:t>laser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Light always bends toward the</a:t>
            </a:r>
          </a:p>
          <a:p>
            <a:pPr marL="514350" indent="-514350">
              <a:buAutoNum type="alphaLcPeriod"/>
            </a:pPr>
            <a:r>
              <a:rPr lang="en-US" b="1" dirty="0" smtClean="0">
                <a:solidFill>
                  <a:srgbClr val="CCFF33"/>
                </a:solidFill>
              </a:rPr>
              <a:t>Normal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EM waves</a:t>
            </a:r>
          </a:p>
          <a:p>
            <a:pPr marL="514350" indent="-514350">
              <a:buAutoNum type="alphaLcPeriod"/>
            </a:pPr>
            <a:r>
              <a:rPr lang="en-US" dirty="0" smtClean="0"/>
              <a:t>Always travel at light speed through all mediums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 is produced by oscillating electric and magnetic fields.</a:t>
            </a:r>
          </a:p>
          <a:p>
            <a:pPr marL="514350" indent="-514350">
              <a:buAutoNum type="alphaLcPeriod"/>
            </a:pPr>
            <a:r>
              <a:rPr lang="en-US" dirty="0" smtClean="0"/>
              <a:t>Penetrate the atmosphere equally by all types</a:t>
            </a:r>
          </a:p>
          <a:p>
            <a:pPr marL="514350" indent="-514350">
              <a:buAutoNum type="alphaLcPeriod"/>
            </a:pPr>
            <a:r>
              <a:rPr lang="en-US" dirty="0" smtClean="0"/>
              <a:t>Have the same speed but a different angle when they are reflected off a surface.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EM waves</a:t>
            </a:r>
          </a:p>
          <a:p>
            <a:pPr marL="514350" indent="-514350">
              <a:buAutoNum type="alphaLcPeriod"/>
            </a:pPr>
            <a:r>
              <a:rPr lang="en-US" dirty="0"/>
              <a:t>Always travel at light speed </a:t>
            </a:r>
            <a:r>
              <a:rPr lang="en-US" strike="sngStrike" dirty="0"/>
              <a:t>through all </a:t>
            </a:r>
            <a:r>
              <a:rPr lang="en-US" strike="sngStrike" dirty="0" smtClean="0"/>
              <a:t>mediums</a:t>
            </a:r>
            <a:r>
              <a:rPr lang="en-US" dirty="0" smtClean="0"/>
              <a:t>- </a:t>
            </a:r>
            <a:r>
              <a:rPr lang="en-US" b="1" dirty="0" smtClean="0">
                <a:solidFill>
                  <a:srgbClr val="FF0000"/>
                </a:solidFill>
              </a:rPr>
              <a:t>change speed based on medium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</a:t>
            </a:r>
            <a:r>
              <a:rPr lang="en-US" b="1" dirty="0">
                <a:solidFill>
                  <a:srgbClr val="CCFF33"/>
                </a:solidFill>
              </a:rPr>
              <a:t>It is produced by oscillating electric and magnetic fields.</a:t>
            </a:r>
          </a:p>
          <a:p>
            <a:pPr marL="514350" indent="-514350">
              <a:buAutoNum type="alphaLcPeriod"/>
            </a:pPr>
            <a:r>
              <a:rPr lang="en-US" dirty="0"/>
              <a:t>Penetrate the atmosphere </a:t>
            </a:r>
            <a:r>
              <a:rPr lang="en-US" strike="sngStrike" dirty="0"/>
              <a:t>equally by all </a:t>
            </a:r>
            <a:r>
              <a:rPr lang="en-US" strike="sngStrike" dirty="0" smtClean="0"/>
              <a:t>type</a:t>
            </a:r>
            <a:r>
              <a:rPr lang="en-US" b="1" dirty="0" smtClean="0">
                <a:solidFill>
                  <a:srgbClr val="FF0000"/>
                </a:solidFill>
              </a:rPr>
              <a:t> by the visible part of the spectrum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/>
              <a:t>Have the same speed </a:t>
            </a:r>
            <a:r>
              <a:rPr lang="en-US" strike="sngStrike" dirty="0"/>
              <a:t>but a different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and the same </a:t>
            </a:r>
            <a:r>
              <a:rPr lang="en-US" dirty="0" smtClean="0"/>
              <a:t>angle </a:t>
            </a:r>
            <a:r>
              <a:rPr lang="en-US" dirty="0"/>
              <a:t>when they are reflected off a surface.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is NOT  correct?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complementary color of blue is yellow</a:t>
            </a:r>
          </a:p>
          <a:p>
            <a:pPr marL="514350" indent="-514350">
              <a:buAutoNum type="alphaLcPeriod"/>
            </a:pPr>
            <a:r>
              <a:rPr lang="en-US" dirty="0" smtClean="0"/>
              <a:t>Polarized lens block 50 % of 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Colored objects in sunlight are cooler than clear objects</a:t>
            </a:r>
          </a:p>
          <a:p>
            <a:pPr marL="514350" indent="-514350">
              <a:buAutoNum type="alphaLcPeriod"/>
            </a:pPr>
            <a:r>
              <a:rPr lang="en-US" dirty="0" smtClean="0"/>
              <a:t>Converging lens magnify an object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is NOT  correct?</a:t>
            </a:r>
          </a:p>
          <a:p>
            <a:pPr marL="514350" indent="-514350">
              <a:buAutoNum type="alphaLcPeriod"/>
            </a:pPr>
            <a:r>
              <a:rPr lang="en-US" dirty="0"/>
              <a:t>The complementary color of blue is yellow</a:t>
            </a:r>
          </a:p>
          <a:p>
            <a:pPr marL="514350" indent="-514350">
              <a:buAutoNum type="alphaLcPeriod"/>
            </a:pPr>
            <a:r>
              <a:rPr lang="en-US" dirty="0"/>
              <a:t>Polarized lens block 50 % of light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Colored objects in sunlight are cooler than clear objects</a:t>
            </a:r>
          </a:p>
          <a:p>
            <a:pPr marL="514350" indent="-514350">
              <a:buAutoNum type="alphaLcPeriod"/>
            </a:pPr>
            <a:r>
              <a:rPr lang="en-US" dirty="0"/>
              <a:t>Converging lens magnify an object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is correct about a solar eclipse?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sun is between the earth and moon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penumbra is the darkest area in an eclipse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moon produces a shadow on the earth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is correct about a solar eclipse?</a:t>
            </a:r>
          </a:p>
          <a:p>
            <a:pPr marL="514350" indent="-514350">
              <a:buAutoNum type="alphaLcPeriod"/>
            </a:pPr>
            <a:r>
              <a:rPr lang="en-US" dirty="0"/>
              <a:t>The sun is between the earth and moon</a:t>
            </a:r>
          </a:p>
          <a:p>
            <a:pPr marL="514350" indent="-514350">
              <a:buAutoNum type="alphaLcPeriod"/>
            </a:pPr>
            <a:r>
              <a:rPr lang="en-US" dirty="0"/>
              <a:t>The penumbra is the darkest area in an eclipse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The moon produces a shadow on the earth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brightest color to the human eye is 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The brightest color to the human eye is </a:t>
            </a:r>
            <a:r>
              <a:rPr lang="en-US" dirty="0" smtClean="0"/>
              <a:t>_________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Yellow-green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According to Fermat’s Principle- Light  travels based on the principle of ____________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/>
              <a:t>According to Fermat’s Principle- Light  travels based on the principle of </a:t>
            </a:r>
            <a:r>
              <a:rPr lang="en-US" dirty="0" smtClean="0"/>
              <a:t>____________</a:t>
            </a:r>
          </a:p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Least time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smtClean="0"/>
              <a:t>Place the following in the order that the speed of light would travel starting with the slowest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Glass, air, vacuum, water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623490" cy="3055234"/>
          </a:xfrm>
        </p:spPr>
        <p:txBody>
          <a:bodyPr/>
          <a:lstStyle/>
          <a:p>
            <a:r>
              <a:rPr lang="en-US" dirty="0" smtClean="0"/>
              <a:t>Light </a:t>
            </a:r>
            <a:r>
              <a:rPr lang="en-US" dirty="0"/>
              <a:t>behaves as a </a:t>
            </a:r>
            <a:r>
              <a:rPr lang="en-US" dirty="0" smtClean="0"/>
              <a:t>(wave, particle) </a:t>
            </a:r>
            <a:r>
              <a:rPr lang="en-US" dirty="0"/>
              <a:t>when it interacts with matter and </a:t>
            </a:r>
            <a:r>
              <a:rPr lang="en-US" dirty="0" smtClean="0"/>
              <a:t>the </a:t>
            </a:r>
            <a:r>
              <a:rPr lang="en-US" dirty="0"/>
              <a:t>photoelectric effect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Place the following in the order that the speed of light would travel starting with the slowest</a:t>
            </a:r>
          </a:p>
          <a:p>
            <a:pPr algn="ctr"/>
            <a:endParaRPr lang="en-US" dirty="0"/>
          </a:p>
          <a:p>
            <a:pPr algn="ctr"/>
            <a:r>
              <a:rPr lang="en-US" b="1" dirty="0">
                <a:solidFill>
                  <a:srgbClr val="CCFF33"/>
                </a:solidFill>
              </a:rPr>
              <a:t>Glass, </a:t>
            </a:r>
            <a:r>
              <a:rPr lang="en-US" b="1" dirty="0" smtClean="0">
                <a:solidFill>
                  <a:srgbClr val="CCFF33"/>
                </a:solidFill>
              </a:rPr>
              <a:t>water, air</a:t>
            </a:r>
            <a:r>
              <a:rPr lang="en-US" b="1" dirty="0">
                <a:solidFill>
                  <a:srgbClr val="CCFF33"/>
                </a:solidFill>
              </a:rPr>
              <a:t>, </a:t>
            </a:r>
            <a:r>
              <a:rPr lang="en-US" b="1" dirty="0" smtClean="0">
                <a:solidFill>
                  <a:srgbClr val="CCFF33"/>
                </a:solidFill>
              </a:rPr>
              <a:t>vacuum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693829" cy="2001892"/>
          </a:xfrm>
        </p:spPr>
        <p:txBody>
          <a:bodyPr/>
          <a:lstStyle/>
          <a:p>
            <a:r>
              <a:rPr lang="en-US" dirty="0" smtClean="0"/>
              <a:t>For  color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3 primary colors red, blue and green produce black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3 primary Subtractive color added together produce white light.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object appears to be the color that is reflected.</a:t>
            </a:r>
          </a:p>
          <a:p>
            <a:pPr marL="514350" indent="-514350">
              <a:buAutoNum type="alphaLcPeriod"/>
            </a:pPr>
            <a:r>
              <a:rPr lang="en-US" dirty="0" smtClean="0"/>
              <a:t>When 3 complementary colors are added they produce white light.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459367" cy="2001892"/>
          </a:xfrm>
        </p:spPr>
        <p:txBody>
          <a:bodyPr/>
          <a:lstStyle/>
          <a:p>
            <a:r>
              <a:rPr lang="en-US" dirty="0"/>
              <a:t>In color</a:t>
            </a:r>
          </a:p>
          <a:p>
            <a:pPr marL="514350" indent="-514350">
              <a:buAutoNum type="alphaLcPeriod"/>
            </a:pPr>
            <a:r>
              <a:rPr lang="en-US" dirty="0"/>
              <a:t>The 3 primary colors red, blue and green produce </a:t>
            </a:r>
            <a:r>
              <a:rPr lang="en-US" strike="sngStrike" dirty="0" smtClean="0"/>
              <a:t>black </a:t>
            </a:r>
            <a:r>
              <a:rPr lang="en-US" b="1" dirty="0" smtClean="0">
                <a:solidFill>
                  <a:srgbClr val="FF0000"/>
                </a:solidFill>
              </a:rPr>
              <a:t>(white)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r>
              <a:rPr lang="en-US" dirty="0"/>
              <a:t>The 3 primary Subtractive color added together produce </a:t>
            </a:r>
            <a:r>
              <a:rPr lang="en-US" strike="sngStrike" dirty="0"/>
              <a:t>white </a:t>
            </a:r>
            <a:r>
              <a:rPr lang="en-US" dirty="0"/>
              <a:t>light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rgbClr val="FF0000"/>
                </a:solidFill>
              </a:rPr>
              <a:t>(black)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The object appears to be the color that is reflected</a:t>
            </a:r>
            <a:r>
              <a:rPr lang="en-US" dirty="0" smtClean="0"/>
              <a:t>.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When </a:t>
            </a:r>
            <a:r>
              <a:rPr lang="en-US" strike="sngStrike" dirty="0"/>
              <a:t>3 </a:t>
            </a:r>
            <a:r>
              <a:rPr lang="en-US" strike="sngStrike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complementary </a:t>
            </a:r>
            <a:r>
              <a:rPr lang="en-US" dirty="0"/>
              <a:t>colors are added they produce white light.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8885530" cy="4970584"/>
          </a:xfrm>
        </p:spPr>
        <p:txBody>
          <a:bodyPr/>
          <a:lstStyle/>
          <a:p>
            <a:r>
              <a:rPr lang="en-US" dirty="0" smtClean="0"/>
              <a:t>Which is NOT correct about the cause of color in the following?</a:t>
            </a:r>
          </a:p>
          <a:p>
            <a:pPr marL="514350" indent="-514350">
              <a:buAutoNum type="alphaLcPeriod"/>
            </a:pPr>
            <a:r>
              <a:rPr lang="en-US" dirty="0" smtClean="0"/>
              <a:t>Water absorbs red and cyan is reflected</a:t>
            </a:r>
          </a:p>
          <a:p>
            <a:pPr marL="514350" indent="-514350">
              <a:buAutoNum type="alphaLcPeriod"/>
            </a:pPr>
            <a:r>
              <a:rPr lang="en-US" dirty="0" smtClean="0"/>
              <a:t>Clouds are white because they are made of many sizes of particles which reflect 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sky is blue because air molecules resonate, scattering blue light.</a:t>
            </a:r>
          </a:p>
          <a:p>
            <a:pPr marL="514350" indent="-514350">
              <a:buAutoNum type="alphaLcPeriod"/>
            </a:pPr>
            <a:r>
              <a:rPr lang="en-US" dirty="0" smtClean="0"/>
              <a:t>Red sunsets are caused by the shorter wavelengths and high energy ray of red light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is NOT correct about the cause of color in the following?</a:t>
            </a:r>
          </a:p>
          <a:p>
            <a:pPr marL="514350" indent="-514350">
              <a:buAutoNum type="alphaLcPeriod"/>
            </a:pPr>
            <a:r>
              <a:rPr lang="en-US" dirty="0"/>
              <a:t>Water absorbs red and cyan is reflected</a:t>
            </a:r>
          </a:p>
          <a:p>
            <a:pPr marL="514350" indent="-514350">
              <a:buAutoNum type="alphaLcPeriod"/>
            </a:pPr>
            <a:r>
              <a:rPr lang="en-US" dirty="0"/>
              <a:t>Clouds are white because they are made of many sizes of particles which reflect light</a:t>
            </a:r>
          </a:p>
          <a:p>
            <a:pPr marL="514350" indent="-514350">
              <a:buAutoNum type="alphaLcPeriod"/>
            </a:pPr>
            <a:r>
              <a:rPr lang="en-US" dirty="0"/>
              <a:t>The sky is blue because air molecules resonate, scattering blue light.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Red sunsets are caused by the shorter wavelengths and high energy ray of red light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the source of the light for a candle and stars?</a:t>
            </a:r>
          </a:p>
          <a:p>
            <a:pPr marL="514350" indent="-514350">
              <a:buAutoNum type="alphaLcPeriod"/>
            </a:pPr>
            <a:r>
              <a:rPr lang="en-US" dirty="0" smtClean="0"/>
              <a:t>Bright objects</a:t>
            </a:r>
          </a:p>
          <a:p>
            <a:pPr marL="514350" indent="-514350">
              <a:buAutoNum type="alphaLcPeriod"/>
            </a:pPr>
            <a:r>
              <a:rPr lang="en-US" dirty="0" smtClean="0"/>
              <a:t>Electrons</a:t>
            </a:r>
          </a:p>
          <a:p>
            <a:pPr marL="514350" indent="-514350">
              <a:buAutoNum type="alphaLcPeriod"/>
            </a:pPr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the source of the light for a candle and stars?</a:t>
            </a:r>
          </a:p>
          <a:p>
            <a:pPr marL="514350" indent="-514350">
              <a:buAutoNum type="alphaLcPeriod"/>
            </a:pPr>
            <a:r>
              <a:rPr lang="en-US" dirty="0" smtClean="0"/>
              <a:t>.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Electrons</a:t>
            </a:r>
          </a:p>
          <a:p>
            <a:pPr marL="514350" indent="-514350">
              <a:buAutoNum type="alphaLcPeriod"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Color</a:t>
            </a:r>
          </a:p>
          <a:p>
            <a:pPr marL="514350" indent="-514350">
              <a:buAutoNum type="alphaLcPeriod"/>
            </a:pPr>
            <a:r>
              <a:rPr lang="en-US" dirty="0" smtClean="0"/>
              <a:t>Depends on the frequency of the 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For ink printers include 4 colors + black</a:t>
            </a:r>
          </a:p>
          <a:p>
            <a:pPr marL="514350" indent="-514350">
              <a:buAutoNum type="alphaLcPeriod"/>
            </a:pPr>
            <a:r>
              <a:rPr lang="en-US" dirty="0" smtClean="0"/>
              <a:t>Red has the highest frequency, shortest wavelength and most energy of visible 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Blue and green produce magenta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10186198" cy="200189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Color 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 smtClean="0">
                <a:solidFill>
                  <a:srgbClr val="CCFF33"/>
                </a:solidFill>
              </a:rPr>
              <a:t>Depends </a:t>
            </a:r>
            <a:r>
              <a:rPr lang="en-US" sz="3600" dirty="0">
                <a:solidFill>
                  <a:srgbClr val="CCFF33"/>
                </a:solidFill>
              </a:rPr>
              <a:t>on the frequency of the light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dirty="0"/>
              <a:t>For ink printers include </a:t>
            </a:r>
            <a:r>
              <a:rPr lang="en-US" sz="3600" strike="sngStrike" dirty="0"/>
              <a:t>4 colors + </a:t>
            </a:r>
            <a:r>
              <a:rPr lang="en-US" sz="3600" strike="sngStrike" dirty="0" smtClean="0"/>
              <a:t>black </a:t>
            </a:r>
            <a:r>
              <a:rPr lang="en-US" sz="3600" dirty="0" smtClean="0"/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3 + black</a:t>
            </a:r>
            <a:r>
              <a:rPr lang="en-US" sz="3600" dirty="0" smtClean="0"/>
              <a:t>)</a:t>
            </a:r>
            <a:endParaRPr lang="en-US" sz="3600" dirty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strike="sngStrike" dirty="0" smtClean="0"/>
              <a:t>Red</a:t>
            </a:r>
            <a:r>
              <a:rPr lang="en-US" sz="3600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VIOLET </a:t>
            </a:r>
            <a:r>
              <a:rPr lang="en-US" sz="3600" dirty="0" smtClean="0"/>
              <a:t> </a:t>
            </a:r>
            <a:r>
              <a:rPr lang="en-US" sz="3600" dirty="0"/>
              <a:t>has the highest frequency, shortest wavelength and most energy of visible </a:t>
            </a:r>
            <a:r>
              <a:rPr lang="en-US" sz="3600" dirty="0" smtClean="0"/>
              <a:t>light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dirty="0"/>
              <a:t>Blue and green produce </a:t>
            </a:r>
            <a:r>
              <a:rPr lang="en-US" sz="3600" strike="sngStrike" dirty="0" smtClean="0"/>
              <a:t>magenta</a:t>
            </a:r>
            <a:r>
              <a:rPr lang="en-US" sz="3600" dirty="0" smtClean="0"/>
              <a:t>   </a:t>
            </a:r>
            <a:r>
              <a:rPr lang="en-US" sz="3600" b="1" dirty="0" smtClean="0">
                <a:solidFill>
                  <a:srgbClr val="FF0000"/>
                </a:solidFill>
              </a:rPr>
              <a:t>cyan</a:t>
            </a:r>
            <a:endParaRPr lang="en-US" sz="3600" b="1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172308"/>
            <a:ext cx="8885530" cy="2703541"/>
          </a:xfrm>
        </p:spPr>
        <p:txBody>
          <a:bodyPr/>
          <a:lstStyle/>
          <a:p>
            <a:r>
              <a:rPr lang="en-US" dirty="0" smtClean="0"/>
              <a:t>Light </a:t>
            </a:r>
            <a:r>
              <a:rPr lang="en-US" dirty="0"/>
              <a:t>behaves as a  </a:t>
            </a:r>
            <a:r>
              <a:rPr lang="en-US" b="1" dirty="0" smtClean="0">
                <a:solidFill>
                  <a:srgbClr val="CCFF33"/>
                </a:solidFill>
              </a:rPr>
              <a:t>particle</a:t>
            </a:r>
            <a:r>
              <a:rPr lang="en-US" dirty="0" smtClean="0"/>
              <a:t> </a:t>
            </a:r>
            <a:r>
              <a:rPr lang="en-US" dirty="0"/>
              <a:t>when it </a:t>
            </a:r>
            <a:r>
              <a:rPr lang="en-US" dirty="0" smtClean="0"/>
              <a:t>interacts with matter and the </a:t>
            </a:r>
            <a:r>
              <a:rPr lang="en-US" dirty="0"/>
              <a:t>photoelectric </a:t>
            </a:r>
            <a:r>
              <a:rPr lang="en-US" dirty="0" smtClean="0"/>
              <a:t>effect</a:t>
            </a:r>
          </a:p>
          <a:p>
            <a:endParaRPr lang="en-US" dirty="0" smtClean="0"/>
          </a:p>
          <a:p>
            <a:r>
              <a:rPr lang="en-US" dirty="0" smtClean="0"/>
              <a:t>Light </a:t>
            </a:r>
            <a:r>
              <a:rPr lang="en-US" dirty="0"/>
              <a:t>behaves as a  (</a:t>
            </a:r>
            <a:r>
              <a:rPr lang="en-US" b="1" dirty="0">
                <a:solidFill>
                  <a:srgbClr val="CCFF33"/>
                </a:solidFill>
              </a:rPr>
              <a:t>wave</a:t>
            </a:r>
            <a:r>
              <a:rPr lang="en-US" dirty="0"/>
              <a:t>) when it travels from one place to </a:t>
            </a:r>
            <a:r>
              <a:rPr lang="en-US" dirty="0" smtClean="0"/>
              <a:t>another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</a:p>
          <a:p>
            <a:pPr marL="514350" indent="-514350">
              <a:buAutoNum type="alphaLcPeriod"/>
            </a:pPr>
            <a:r>
              <a:rPr lang="en-US" dirty="0" smtClean="0"/>
              <a:t>Makes days longer but things in water seem closer</a:t>
            </a:r>
          </a:p>
          <a:p>
            <a:pPr marL="514350" indent="-514350">
              <a:buAutoNum type="alphaLcPeriod"/>
            </a:pPr>
            <a:r>
              <a:rPr lang="en-US" dirty="0" smtClean="0"/>
              <a:t>Cause mirages and twinkling stars, internal reflection and rainbows</a:t>
            </a:r>
          </a:p>
          <a:p>
            <a:pPr marL="514350" indent="-514350">
              <a:buAutoNum type="alphaLcPeriod"/>
            </a:pPr>
            <a:r>
              <a:rPr lang="en-US" dirty="0" smtClean="0"/>
              <a:t>Cause the bending of light, when a surface is warmer (mirage)</a:t>
            </a:r>
          </a:p>
          <a:p>
            <a:pPr marL="514350" indent="-514350">
              <a:buAutoNum type="alphaLcPeriod"/>
            </a:pPr>
            <a:r>
              <a:rPr lang="en-US" dirty="0" smtClean="0"/>
              <a:t>Of an object and its image In a plane mirror lie equal distances from the mirror</a:t>
            </a:r>
          </a:p>
          <a:p>
            <a:pPr marL="514350" indent="-514350">
              <a:buAutoNum type="alphaLcPeriod"/>
            </a:pPr>
            <a:r>
              <a:rPr lang="en-US" dirty="0" smtClean="0"/>
              <a:t>A, b, c and d are correct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Reflections</a:t>
            </a:r>
          </a:p>
          <a:p>
            <a:pPr marL="514350" indent="-514350">
              <a:buAutoNum type="alphaLcPeriod"/>
            </a:pPr>
            <a:r>
              <a:rPr lang="en-US" dirty="0"/>
              <a:t>Makes days longer but things in water seem </a:t>
            </a:r>
            <a:r>
              <a:rPr lang="en-US" dirty="0" smtClean="0"/>
              <a:t>closer </a:t>
            </a:r>
            <a:r>
              <a:rPr lang="en-US" b="1" dirty="0" smtClean="0">
                <a:solidFill>
                  <a:srgbClr val="FF0000"/>
                </a:solidFill>
              </a:rPr>
              <a:t>REFRACTION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Cause mirages and twinkling stars, internal reflection and </a:t>
            </a:r>
            <a:r>
              <a:rPr lang="en-US" dirty="0" smtClean="0"/>
              <a:t>rainbows </a:t>
            </a:r>
            <a:r>
              <a:rPr lang="en-US" b="1" dirty="0" smtClean="0">
                <a:solidFill>
                  <a:srgbClr val="FF0000"/>
                </a:solidFill>
              </a:rPr>
              <a:t>REFRACTION</a:t>
            </a:r>
            <a:endParaRPr lang="en-US" dirty="0">
              <a:solidFill>
                <a:srgbClr val="FF0000"/>
              </a:solidFill>
            </a:endParaRP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Cause the bending of light, when a surface is warmer (mirage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FF0000"/>
                </a:solidFill>
              </a:rPr>
              <a:t>REFRACTION</a:t>
            </a:r>
            <a:endParaRPr lang="en-US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r>
              <a:rPr lang="en-US" dirty="0"/>
              <a:t>Of an object and its image In a plane mirror lie equal distances from the </a:t>
            </a:r>
            <a:r>
              <a:rPr lang="en-US" dirty="0" smtClean="0"/>
              <a:t>mirror  </a:t>
            </a:r>
            <a:r>
              <a:rPr lang="en-US" dirty="0" smtClean="0">
                <a:solidFill>
                  <a:srgbClr val="CCFF33"/>
                </a:solidFill>
              </a:rPr>
              <a:t>REFLECTION</a:t>
            </a:r>
            <a:endParaRPr lang="en-US" dirty="0">
              <a:solidFill>
                <a:srgbClr val="CCFF33"/>
              </a:solidFill>
            </a:endParaRPr>
          </a:p>
          <a:p>
            <a:pPr marL="514350" indent="-514350">
              <a:buAutoNum type="alphaLcPeriod"/>
            </a:pPr>
            <a:r>
              <a:rPr lang="en-US" dirty="0"/>
              <a:t>A, b, c and d are </a:t>
            </a:r>
            <a:r>
              <a:rPr lang="en-US" dirty="0" smtClean="0"/>
              <a:t>correct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does your peripheral vision see first?</a:t>
            </a:r>
          </a:p>
          <a:p>
            <a:pPr marL="514350" indent="-514350">
              <a:buAutoNum type="alphaLcPeriod"/>
            </a:pPr>
            <a:r>
              <a:rPr lang="en-US" dirty="0" smtClean="0"/>
              <a:t>Color</a:t>
            </a:r>
          </a:p>
          <a:p>
            <a:pPr marL="514350" indent="-514350">
              <a:buAutoNum type="alphaLcPeriod"/>
            </a:pPr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does your peripheral vision see first?</a:t>
            </a:r>
          </a:p>
          <a:p>
            <a:pPr marL="514350" indent="-514350">
              <a:buAutoNum type="alphaLcPeriod"/>
            </a:pPr>
            <a:r>
              <a:rPr lang="en-US" b="1" dirty="0"/>
              <a:t>Color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motion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NOT true about your vision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blind spot is where the optic nerve is attached to the retina</a:t>
            </a:r>
          </a:p>
          <a:p>
            <a:pPr marL="514350" indent="-514350">
              <a:buAutoNum type="alphaLcPeriod"/>
            </a:pPr>
            <a:r>
              <a:rPr lang="en-US" dirty="0" smtClean="0"/>
              <a:t>When you like something, your pupils dilate</a:t>
            </a:r>
          </a:p>
          <a:p>
            <a:pPr marL="514350" indent="-514350">
              <a:buAutoNum type="alphaLcPeriod"/>
            </a:pPr>
            <a:r>
              <a:rPr lang="en-US" dirty="0" smtClean="0"/>
              <a:t>Your best vision is at the optic nerve</a:t>
            </a:r>
          </a:p>
          <a:p>
            <a:pPr marL="514350" indent="-514350">
              <a:buAutoNum type="alphaLcPeriod"/>
            </a:pPr>
            <a:r>
              <a:rPr lang="en-US" dirty="0" smtClean="0"/>
              <a:t>Your vision is sharpest when your pupils are constricted</a:t>
            </a:r>
          </a:p>
          <a:p>
            <a:pPr marL="514350" indent="-514350">
              <a:buAutoNum type="alphaLcPeriod"/>
            </a:pPr>
            <a:r>
              <a:rPr lang="en-US" dirty="0" smtClean="0"/>
              <a:t>Chromatic aberration is caused due to colors have different speeds.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NOT true about your vision?</a:t>
            </a:r>
          </a:p>
          <a:p>
            <a:pPr marL="514350" indent="-514350">
              <a:buAutoNum type="alphaLcPeriod"/>
            </a:pPr>
            <a:r>
              <a:rPr lang="en-US" dirty="0"/>
              <a:t>The blind spot is where the optic nerve is attached to the retina</a:t>
            </a:r>
          </a:p>
          <a:p>
            <a:pPr marL="514350" indent="-514350">
              <a:buAutoNum type="alphaLcPeriod"/>
            </a:pPr>
            <a:r>
              <a:rPr lang="en-US" dirty="0"/>
              <a:t>When you like something, your pupils dilate</a:t>
            </a:r>
          </a:p>
          <a:p>
            <a:pPr marL="514350" indent="-514350">
              <a:buAutoNum type="alphaLcPeriod"/>
            </a:pPr>
            <a:r>
              <a:rPr lang="en-US" dirty="0"/>
              <a:t>Your best vision is at the </a:t>
            </a:r>
            <a:r>
              <a:rPr lang="en-US" b="1" dirty="0">
                <a:solidFill>
                  <a:srgbClr val="CCFF33"/>
                </a:solidFill>
              </a:rPr>
              <a:t>optic </a:t>
            </a:r>
            <a:r>
              <a:rPr lang="en-US" b="1" dirty="0" smtClean="0">
                <a:solidFill>
                  <a:srgbClr val="CCFF33"/>
                </a:solidFill>
              </a:rPr>
              <a:t>nerve= </a:t>
            </a:r>
            <a:r>
              <a:rPr lang="en-US" b="1" dirty="0" smtClean="0">
                <a:solidFill>
                  <a:srgbClr val="00B0F0"/>
                </a:solidFill>
              </a:rPr>
              <a:t>at fovea</a:t>
            </a:r>
            <a:endParaRPr lang="en-US" b="1" dirty="0">
              <a:solidFill>
                <a:srgbClr val="00B0F0"/>
              </a:solidFill>
            </a:endParaRPr>
          </a:p>
          <a:p>
            <a:pPr marL="514350" indent="-514350">
              <a:buAutoNum type="alphaLcPeriod"/>
            </a:pPr>
            <a:r>
              <a:rPr lang="en-US" dirty="0"/>
              <a:t>Your vision is sharpest when your pupils are </a:t>
            </a:r>
            <a:r>
              <a:rPr lang="en-US" dirty="0" smtClean="0"/>
              <a:t>constricted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Chromatic aberration is caused due to colors have different speeds.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794786" y="607864"/>
            <a:ext cx="9506260" cy="4597182"/>
          </a:xfrm>
        </p:spPr>
        <p:txBody>
          <a:bodyPr/>
          <a:lstStyle/>
          <a:p>
            <a:r>
              <a:rPr lang="en-US" dirty="0" smtClean="0"/>
              <a:t>Rainbows are  </a:t>
            </a:r>
          </a:p>
          <a:p>
            <a:pPr marL="514350" indent="-514350">
              <a:buAutoNum type="alphaLcPeriod"/>
            </a:pPr>
            <a:r>
              <a:rPr lang="en-US" dirty="0" smtClean="0"/>
              <a:t>Caused by a group of rain drops , each dispersing all the colors of the rainbow</a:t>
            </a:r>
          </a:p>
          <a:p>
            <a:pPr marL="514350" indent="-514350">
              <a:buAutoNum type="alphaLcPeriod"/>
            </a:pPr>
            <a:r>
              <a:rPr lang="en-US" dirty="0" smtClean="0"/>
              <a:t>Formed in a circle, but the ground is in the way.</a:t>
            </a:r>
          </a:p>
          <a:p>
            <a:pPr marL="514350" indent="-514350">
              <a:buAutoNum type="alphaLcPeriod"/>
            </a:pPr>
            <a:r>
              <a:rPr lang="en-US" dirty="0"/>
              <a:t>an optical and meteorological phenomenon that is caused by both reflection and refraction of light in water droplets in the Earth's atmosphere, resulting in a spectrum of light appearing in the sky.</a:t>
            </a:r>
          </a:p>
          <a:p>
            <a:pPr marL="514350" indent="-514350">
              <a:buAutoNum type="alphaLcPeriod"/>
            </a:pPr>
            <a:r>
              <a:rPr lang="en-US" dirty="0" smtClean="0"/>
              <a:t>All of these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Rainbows are  </a:t>
            </a:r>
          </a:p>
          <a:p>
            <a:pPr marL="514350" indent="-514350">
              <a:buAutoNum type="alphaLcPeriod"/>
            </a:pPr>
            <a:r>
              <a:rPr lang="en-US" dirty="0"/>
              <a:t>Caused by </a:t>
            </a:r>
            <a:r>
              <a:rPr lang="en-US" dirty="0" smtClean="0"/>
              <a:t>rain </a:t>
            </a:r>
            <a:r>
              <a:rPr lang="en-US" dirty="0"/>
              <a:t>drops , each dispersing all the colors of the rainbow</a:t>
            </a:r>
          </a:p>
          <a:p>
            <a:pPr marL="514350" indent="-514350">
              <a:buAutoNum type="alphaLcPeriod"/>
            </a:pPr>
            <a:r>
              <a:rPr lang="en-US" dirty="0"/>
              <a:t>Formed in a </a:t>
            </a:r>
            <a:r>
              <a:rPr lang="en-US" dirty="0" smtClean="0"/>
              <a:t>circle</a:t>
            </a:r>
          </a:p>
          <a:p>
            <a:pPr marL="514350" indent="-514350">
              <a:buAutoNum type="alphaLcPeriod"/>
            </a:pPr>
            <a:r>
              <a:rPr lang="en-US" dirty="0" smtClean="0"/>
              <a:t>caused </a:t>
            </a:r>
            <a:r>
              <a:rPr lang="en-US" dirty="0"/>
              <a:t>by both reflection and refraction of light in water </a:t>
            </a:r>
            <a:r>
              <a:rPr lang="en-US" dirty="0" smtClean="0"/>
              <a:t>droplets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All of these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9928290" cy="2001892"/>
          </a:xfrm>
        </p:spPr>
        <p:txBody>
          <a:bodyPr/>
          <a:lstStyle/>
          <a:p>
            <a:r>
              <a:rPr lang="en-US" dirty="0" smtClean="0"/>
              <a:t>The color dots that make up color on a TV screen are _______________, _____________ and _____________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 smtClean="0"/>
              <a:t>What is a laser?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5028044" cy="3495212"/>
          </a:xfrm>
        </p:spPr>
        <p:txBody>
          <a:bodyPr/>
          <a:lstStyle/>
          <a:p>
            <a:r>
              <a:rPr lang="en-US" dirty="0"/>
              <a:t>The color dots that make up color on a TV screen are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Red</a:t>
            </a:r>
            <a:r>
              <a:rPr lang="en-US" b="1" dirty="0" smtClean="0">
                <a:solidFill>
                  <a:srgbClr val="CCFF33"/>
                </a:solidFill>
              </a:rPr>
              <a:t>, blue and green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026" name="Picture 2" descr="https://upload.wikimedia.org/wikipedia/commons/thumb/2/28/RGB_illumination.jpg/220px-RGB_illumin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82" y="1543659"/>
            <a:ext cx="4131570" cy="309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All of the following are electromagnetic waves which travel at the speed of light </a:t>
            </a:r>
            <a:r>
              <a:rPr lang="en-US" b="1" u="sng" dirty="0" smtClean="0">
                <a:solidFill>
                  <a:srgbClr val="CCFF33"/>
                </a:solidFill>
              </a:rPr>
              <a:t>except</a:t>
            </a:r>
          </a:p>
          <a:p>
            <a:pPr marL="514350" indent="-514350">
              <a:buAutoNum type="alphaLcPeriod"/>
            </a:pPr>
            <a:r>
              <a:rPr lang="en-US" dirty="0" smtClean="0"/>
              <a:t>X-rays</a:t>
            </a:r>
          </a:p>
          <a:p>
            <a:pPr marL="514350" indent="-514350">
              <a:buAutoNum type="alphaLcPeriod"/>
            </a:pPr>
            <a:r>
              <a:rPr lang="en-US" dirty="0" smtClean="0"/>
              <a:t>radio waves</a:t>
            </a:r>
          </a:p>
          <a:p>
            <a:pPr marL="514350" indent="-514350">
              <a:buAutoNum type="alphaLcPeriod"/>
            </a:pPr>
            <a:r>
              <a:rPr lang="en-US" dirty="0" smtClean="0"/>
              <a:t>Sound waves</a:t>
            </a:r>
          </a:p>
          <a:p>
            <a:pPr marL="514350" indent="-514350">
              <a:buAutoNum type="alphaLcPeriod"/>
            </a:pPr>
            <a:r>
              <a:rPr lang="en-US" dirty="0" smtClean="0"/>
              <a:t>TV Waves</a:t>
            </a:r>
          </a:p>
          <a:p>
            <a:pPr marL="514350" indent="-514350">
              <a:buAutoNum type="alphaLcPeriod"/>
            </a:pPr>
            <a:r>
              <a:rPr lang="en-US" dirty="0" smtClean="0"/>
              <a:t>All of these are EM waves traveling at light speed.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All of the following are electromagnetic waves which travel at the speed of light </a:t>
            </a:r>
            <a:r>
              <a:rPr lang="en-US" b="1" u="sng" dirty="0">
                <a:solidFill>
                  <a:srgbClr val="CCFF33"/>
                </a:solidFill>
              </a:rPr>
              <a:t>except</a:t>
            </a:r>
          </a:p>
          <a:p>
            <a:pPr marL="514350" indent="-514350">
              <a:buAutoNum type="alphaLcPeriod"/>
            </a:pPr>
            <a:r>
              <a:rPr lang="en-US" dirty="0"/>
              <a:t>X-rays</a:t>
            </a:r>
          </a:p>
          <a:p>
            <a:pPr marL="514350" indent="-514350">
              <a:buAutoNum type="alphaLcPeriod"/>
            </a:pPr>
            <a:r>
              <a:rPr lang="en-US" dirty="0"/>
              <a:t>radio waves</a:t>
            </a:r>
          </a:p>
          <a:p>
            <a:pPr marL="514350" indent="-514350"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Sound waves</a:t>
            </a:r>
          </a:p>
          <a:p>
            <a:pPr marL="514350" indent="-514350">
              <a:buAutoNum type="alphaLcPeriod"/>
            </a:pPr>
            <a:r>
              <a:rPr lang="en-US" dirty="0" smtClean="0"/>
              <a:t>TV </a:t>
            </a:r>
            <a:r>
              <a:rPr lang="en-US" dirty="0"/>
              <a:t>Waves</a:t>
            </a:r>
          </a:p>
          <a:p>
            <a:pPr marL="514350" indent="-514350">
              <a:buAutoNum type="alphaLcPeriod"/>
            </a:pPr>
            <a:r>
              <a:rPr lang="en-US" dirty="0"/>
              <a:t>All of these are EM waves traveling at light speed.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Brightly colored objects appear white at night because _________________________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8943552" cy="307318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Brightly colored </a:t>
            </a:r>
            <a:r>
              <a:rPr lang="en-US" dirty="0" smtClean="0"/>
              <a:t>objects </a:t>
            </a:r>
            <a:r>
              <a:rPr lang="en-US" dirty="0"/>
              <a:t>appear white at night because </a:t>
            </a:r>
            <a:r>
              <a:rPr lang="en-US" dirty="0" smtClean="0"/>
              <a:t>_________________________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CCFF33"/>
                </a:solidFill>
              </a:rPr>
              <a:t>There isn’t enough light for the cones to fire so all you get is black/white vision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0"/>
            <a:ext cx="9834506" cy="53926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Which is </a:t>
            </a:r>
            <a:r>
              <a:rPr lang="en-US" b="1" u="sng" dirty="0" smtClean="0">
                <a:solidFill>
                  <a:srgbClr val="CCFF33"/>
                </a:solidFill>
              </a:rPr>
              <a:t>not</a:t>
            </a:r>
            <a:r>
              <a:rPr lang="en-US" b="1" dirty="0" smtClean="0"/>
              <a:t> correct?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u="sng" dirty="0" smtClean="0"/>
              <a:t>Opaque</a:t>
            </a:r>
            <a:r>
              <a:rPr lang="en-US" b="1" dirty="0" smtClean="0"/>
              <a:t> objects reflect all light that hits it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Plane mirrors produce </a:t>
            </a:r>
            <a:r>
              <a:rPr lang="en-US" b="1" u="sng" dirty="0" smtClean="0"/>
              <a:t>virtual </a:t>
            </a:r>
            <a:r>
              <a:rPr lang="en-US" b="1" dirty="0" smtClean="0"/>
              <a:t>images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Real images can be projected onto a viewing screen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Diverging lens spread parallel light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All are correct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u="sng" dirty="0" smtClean="0"/>
              <a:t>Opaque</a:t>
            </a:r>
            <a:r>
              <a:rPr lang="en-US" b="1" dirty="0" smtClean="0"/>
              <a:t> </a:t>
            </a:r>
            <a:r>
              <a:rPr lang="en-US" b="1" dirty="0"/>
              <a:t>objects reflect all light that hits it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Plane mirrors produce </a:t>
            </a:r>
            <a:r>
              <a:rPr lang="en-US" b="1" u="sng" dirty="0"/>
              <a:t>virtual </a:t>
            </a:r>
            <a:r>
              <a:rPr lang="en-US" b="1" dirty="0"/>
              <a:t>images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Real images can be projected onto a viewing screen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/>
              <a:t>Diverging lens spread parallel light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CCFF33"/>
                </a:solidFill>
              </a:rPr>
              <a:t>All are correct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459367" cy="351865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CCFF33"/>
                </a:solidFill>
              </a:rPr>
              <a:t>LASER</a:t>
            </a:r>
          </a:p>
          <a:p>
            <a:pPr>
              <a:lnSpc>
                <a:spcPct val="150000"/>
              </a:lnSpc>
            </a:pPr>
            <a:r>
              <a:rPr lang="en-US" sz="3600" dirty="0" smtClean="0"/>
              <a:t>is monochromatic,  coherent and  in Phase type </a:t>
            </a:r>
            <a:r>
              <a:rPr lang="en-US" sz="3600" dirty="0"/>
              <a:t>of light </a:t>
            </a:r>
          </a:p>
          <a:p>
            <a:pPr>
              <a:lnSpc>
                <a:spcPct val="150000"/>
              </a:lnSpc>
            </a:pPr>
            <a:r>
              <a:rPr lang="en-US" sz="3600" dirty="0"/>
              <a:t> LASER stands for Light Amplification by Stimulated Emission of </a:t>
            </a:r>
            <a:r>
              <a:rPr lang="en-US" sz="3600" dirty="0" smtClean="0"/>
              <a:t>Radiation</a:t>
            </a:r>
            <a:endParaRPr lang="en-US" sz="3600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When 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reflected, the wavelength, frequency and speed remain the same as the incident wave</a:t>
            </a:r>
          </a:p>
          <a:p>
            <a:pPr marL="514350" indent="-514350">
              <a:buAutoNum type="alphaLcPeriod"/>
            </a:pPr>
            <a:r>
              <a:rPr lang="en-US" dirty="0" smtClean="0"/>
              <a:t>Has the same natural frequency in a material, the light is absorbed</a:t>
            </a:r>
          </a:p>
          <a:p>
            <a:pPr marL="514350" indent="-514350">
              <a:buAutoNum type="alphaLcPeriod"/>
            </a:pPr>
            <a:r>
              <a:rPr lang="en-US" dirty="0" smtClean="0"/>
              <a:t>Enters a water- air interface, it will always bend toward the normal</a:t>
            </a:r>
          </a:p>
          <a:p>
            <a:pPr marL="514350" indent="-514350">
              <a:buAutoNum type="alphaLcPeriod"/>
            </a:pPr>
            <a:r>
              <a:rPr lang="en-US" dirty="0" smtClean="0"/>
              <a:t>all of these are correct.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light</a:t>
            </a:r>
          </a:p>
          <a:p>
            <a:pPr marL="514350" indent="-514350">
              <a:buAutoNum type="alphaLcPeriod"/>
            </a:pPr>
            <a:r>
              <a:rPr lang="en-US" dirty="0"/>
              <a:t>Is reflected, the wavelength, frequency and speed remain the same as the incident wave</a:t>
            </a:r>
          </a:p>
          <a:p>
            <a:pPr marL="514350" indent="-514350">
              <a:buAutoNum type="alphaLcPeriod"/>
            </a:pPr>
            <a:r>
              <a:rPr lang="en-US" dirty="0"/>
              <a:t>Has the same natural frequency in a material, the light is absorbed</a:t>
            </a:r>
          </a:p>
          <a:p>
            <a:pPr marL="514350" indent="-514350">
              <a:buAutoNum type="alphaLcPeriod"/>
            </a:pPr>
            <a:r>
              <a:rPr lang="en-US" dirty="0"/>
              <a:t>Enters a water- air interface, it will always bend toward the normal</a:t>
            </a:r>
          </a:p>
          <a:p>
            <a:pPr marL="514350" indent="-514350">
              <a:buAutoNum type="alphaLcPeriod"/>
            </a:pPr>
            <a:r>
              <a:rPr lang="en-US" b="1" dirty="0">
                <a:solidFill>
                  <a:srgbClr val="CCFF33"/>
                </a:solidFill>
              </a:rPr>
              <a:t>all of these are correct. </a:t>
            </a: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Small particles are more likely to react with ___ frequencies.</a:t>
            </a:r>
          </a:p>
          <a:p>
            <a:pPr marL="514350" indent="-514350">
              <a:buAutoNum type="alphaLcPeriod"/>
            </a:pPr>
            <a:r>
              <a:rPr lang="en-US" dirty="0" smtClean="0"/>
              <a:t>Low</a:t>
            </a:r>
          </a:p>
          <a:p>
            <a:pPr marL="514350" indent="-514350">
              <a:buAutoNum type="alphaLcPeriod"/>
            </a:pPr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206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GameBoardColorful_16x9.potx" id="{98C88DC9-98CC-4C0C-8A35-B3A047044276}" vid="{FD87E919-AD65-4324-B175-BCA884E59E92}"/>
    </a:ext>
  </a:extLst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1736</Words>
  <Application>Microsoft Office PowerPoint</Application>
  <PresentationFormat>Custom</PresentationFormat>
  <Paragraphs>322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TS104001206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2014-02-02T06:28:55Z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